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9" r:id="rId4"/>
    <p:sldId id="258" r:id="rId5"/>
    <p:sldId id="291" r:id="rId6"/>
    <p:sldId id="262" r:id="rId7"/>
    <p:sldId id="292" r:id="rId8"/>
    <p:sldId id="263" r:id="rId9"/>
    <p:sldId id="275" r:id="rId10"/>
    <p:sldId id="288" r:id="rId11"/>
    <p:sldId id="271" r:id="rId12"/>
    <p:sldId id="293" r:id="rId13"/>
    <p:sldId id="294" r:id="rId14"/>
    <p:sldId id="290" r:id="rId15"/>
    <p:sldId id="295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yankar, Swapna" initials="AS" lastIdx="3" clrIdx="0">
    <p:extLst>
      <p:ext uri="{19B8F6BF-5375-455C-9EA6-DF929625EA0E}">
        <p15:presenceInfo xmlns:p15="http://schemas.microsoft.com/office/powerpoint/2012/main" userId="S-1-5-21-1085031214-1292428093-527237240-15609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B5020-9BD1-4966-9748-BC8E5B59933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09FF-5D40-491C-8D4D-E5BF8658A0E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oinc.org/" TargetMode="External"/><Relationship Id="rId2" Type="http://schemas.openxmlformats.org/officeDocument/2006/relationships/hyperlink" Target="https://rtmms.nist.gov/rtmms/index.htm#!hroset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loin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dirty="0" smtClean="0"/>
              <a:t>LOINC 2.58 content </a:t>
            </a:r>
            <a:r>
              <a:rPr lang="en-US" sz="4900" dirty="0" smtClean="0"/>
              <a:t>updates in the </a:t>
            </a:r>
            <a:r>
              <a:rPr lang="en-US" sz="4800" dirty="0" smtClean="0">
                <a:latin typeface="+mn-lt"/>
              </a:rPr>
              <a:t>December </a:t>
            </a:r>
            <a:r>
              <a:rPr lang="en-US" sz="4800" dirty="0" smtClean="0">
                <a:latin typeface="+mn-lt"/>
              </a:rPr>
              <a:t>2016</a:t>
            </a:r>
            <a:br>
              <a:rPr lang="en-US" sz="4800" dirty="0" smtClean="0">
                <a:latin typeface="+mn-lt"/>
              </a:rPr>
            </a:br>
            <a:r>
              <a:rPr lang="en-US" sz="4800" dirty="0" smtClean="0"/>
              <a:t>(and 2.59 February 2017 patch)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33336"/>
            <a:ext cx="7854696" cy="11910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200" dirty="0" smtClean="0"/>
              <a:t>3/9/2017</a:t>
            </a:r>
          </a:p>
          <a:p>
            <a:pPr algn="l"/>
            <a:r>
              <a:rPr lang="en-US" sz="3200" dirty="0" smtClean="0"/>
              <a:t>Swapna Abhyankar, MD</a:t>
            </a:r>
          </a:p>
          <a:p>
            <a:pPr algn="l"/>
            <a:r>
              <a:rPr lang="en-US" sz="3200" dirty="0" smtClean="0"/>
              <a:t>Associate Director of Content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3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Term 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Edits to over </a:t>
            </a:r>
            <a:r>
              <a:rPr lang="en-US" sz="3200" dirty="0" smtClean="0"/>
              <a:t>11,000 </a:t>
            </a:r>
            <a:r>
              <a:rPr lang="en-US" sz="3200" dirty="0"/>
              <a:t>existing </a:t>
            </a:r>
            <a:r>
              <a:rPr lang="en-US" sz="3200" dirty="0" smtClean="0"/>
              <a:t>codes</a:t>
            </a:r>
          </a:p>
          <a:p>
            <a:pPr lvl="1"/>
            <a:r>
              <a:rPr lang="en-US" sz="3000" dirty="0" smtClean="0"/>
              <a:t>1,000 terms </a:t>
            </a:r>
            <a:r>
              <a:rPr lang="en-US" sz="3000" dirty="0"/>
              <a:t>with updates to </a:t>
            </a:r>
            <a:r>
              <a:rPr lang="en-US" sz="3000" dirty="0" smtClean="0"/>
              <a:t>the LOINC Component</a:t>
            </a:r>
          </a:p>
          <a:p>
            <a:pPr lvl="2"/>
            <a:r>
              <a:rPr lang="en-US" sz="2700" dirty="0" smtClean="0"/>
              <a:t>912 RAD</a:t>
            </a:r>
          </a:p>
          <a:p>
            <a:pPr lvl="1"/>
            <a:r>
              <a:rPr lang="en-US" sz="3000" dirty="0" smtClean="0"/>
              <a:t>4,100 terms with updates to one of the other 5 </a:t>
            </a:r>
            <a:r>
              <a:rPr lang="en-US" sz="3000" dirty="0"/>
              <a:t>main LOINC part fields</a:t>
            </a:r>
          </a:p>
          <a:p>
            <a:pPr lvl="2"/>
            <a:r>
              <a:rPr lang="en-US" sz="2700" dirty="0" smtClean="0"/>
              <a:t>2,500 radiology - System</a:t>
            </a:r>
            <a:endParaRPr lang="en-US" sz="2700" dirty="0" smtClean="0"/>
          </a:p>
          <a:p>
            <a:pPr lvl="2"/>
            <a:r>
              <a:rPr lang="en-US" sz="2700" dirty="0" smtClean="0"/>
              <a:t>1,200 </a:t>
            </a:r>
            <a:r>
              <a:rPr lang="en-US" sz="2700" dirty="0" err="1" smtClean="0"/>
              <a:t>PhenX</a:t>
            </a:r>
            <a:r>
              <a:rPr lang="en-US" sz="2700" dirty="0" smtClean="0"/>
              <a:t> - Method</a:t>
            </a:r>
            <a:endParaRPr lang="en-US" sz="2700" dirty="0"/>
          </a:p>
          <a:p>
            <a:pPr lvl="2"/>
            <a:r>
              <a:rPr lang="en-US" sz="2700" dirty="0" smtClean="0"/>
              <a:t>180 </a:t>
            </a:r>
            <a:r>
              <a:rPr lang="en-US" sz="2700" dirty="0"/>
              <a:t>lab</a:t>
            </a:r>
          </a:p>
          <a:p>
            <a:pPr lvl="1"/>
            <a:r>
              <a:rPr lang="en-US" sz="3000" dirty="0" smtClean="0"/>
              <a:t>5,500 </a:t>
            </a:r>
            <a:r>
              <a:rPr lang="en-US" sz="3000" dirty="0"/>
              <a:t>terms with updates to one or more other fields, e.g., term </a:t>
            </a:r>
            <a:r>
              <a:rPr lang="en-US" sz="3000" dirty="0" smtClean="0"/>
              <a:t>description, HL7 attachment structure value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71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Highlights of term 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Lab</a:t>
            </a:r>
          </a:p>
          <a:p>
            <a:pPr lvl="1" fontAlgn="base"/>
            <a:r>
              <a:rPr lang="en-US" sz="2800" dirty="0" smtClean="0"/>
              <a:t>Aligned and updated Component names such as</a:t>
            </a:r>
          </a:p>
          <a:p>
            <a:pPr lvl="2" fontAlgn="base"/>
            <a:r>
              <a:rPr lang="en-US" sz="2600" dirty="0" smtClean="0"/>
              <a:t>Purkinje cell cytoplasmic antigens</a:t>
            </a:r>
          </a:p>
          <a:p>
            <a:pPr lvl="2" fontAlgn="base"/>
            <a:r>
              <a:rPr lang="en-US" sz="2600" dirty="0" smtClean="0"/>
              <a:t>Soluble liver Ab</a:t>
            </a:r>
          </a:p>
          <a:p>
            <a:pPr lvl="1" fontAlgn="base"/>
            <a:r>
              <a:rPr lang="en-US" sz="2800" dirty="0" smtClean="0"/>
              <a:t>Updated “breakpoint” terms to clarify the concept being measured</a:t>
            </a:r>
          </a:p>
        </p:txBody>
      </p:sp>
    </p:spTree>
    <p:extLst>
      <p:ext uri="{BB962C8B-B14F-4D97-AF65-F5344CB8AC3E}">
        <p14:creationId xmlns:p14="http://schemas.microsoft.com/office/powerpoint/2010/main" val="4149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Radiology term 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38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XR </a:t>
            </a:r>
            <a:r>
              <a:rPr lang="en-US" dirty="0"/>
              <a:t>– updated Components to properly represent views and maneuvers</a:t>
            </a:r>
          </a:p>
          <a:p>
            <a:pPr lvl="1" fontAlgn="base"/>
            <a:r>
              <a:rPr lang="en-US" dirty="0"/>
              <a:t>Views AP &amp; lateral &amp; </a:t>
            </a:r>
            <a:r>
              <a:rPr lang="en-US" dirty="0" err="1"/>
              <a:t>oblique^W</a:t>
            </a:r>
            <a:r>
              <a:rPr lang="en-US" dirty="0"/>
              <a:t> manual stress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endParaRPr lang="en-US" dirty="0" smtClean="0">
              <a:sym typeface="Wingdings" panose="05000000000000000000" pitchFamily="2" charset="2"/>
            </a:endParaRPr>
          </a:p>
          <a:p>
            <a:pPr marL="393192" lvl="1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Views </a:t>
            </a:r>
            <a:r>
              <a:rPr lang="en-US" dirty="0" err="1">
                <a:sym typeface="Wingdings" panose="05000000000000000000" pitchFamily="2" charset="2"/>
              </a:rPr>
              <a:t>AP+lateral+oblique</a:t>
            </a:r>
            <a:r>
              <a:rPr lang="en-US" dirty="0">
                <a:sym typeface="Wingdings" panose="05000000000000000000" pitchFamily="2" charset="2"/>
              </a:rPr>
              <a:t>+(</a:t>
            </a:r>
            <a:r>
              <a:rPr lang="en-US" dirty="0" err="1">
                <a:sym typeface="Wingdings" panose="05000000000000000000" pitchFamily="2" charset="2"/>
              </a:rPr>
              <a:t>view^W</a:t>
            </a:r>
            <a:r>
              <a:rPr lang="en-US" dirty="0">
                <a:sym typeface="Wingdings" panose="05000000000000000000" pitchFamily="2" charset="2"/>
              </a:rPr>
              <a:t> manual stress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fontAlgn="base"/>
            <a:r>
              <a:rPr lang="en-US" dirty="0" smtClean="0"/>
              <a:t>All modalities – finished updating Systems to include broad region imaged</a:t>
            </a:r>
          </a:p>
          <a:p>
            <a:pPr lvl="1" fontAlgn="base"/>
            <a:r>
              <a:rPr lang="en-US" dirty="0" smtClean="0"/>
              <a:t>Elbow </a:t>
            </a:r>
            <a:r>
              <a:rPr lang="en-US" dirty="0" smtClean="0">
                <a:sym typeface="Wingdings" panose="05000000000000000000" pitchFamily="2" charset="2"/>
              </a:rPr>
              <a:t> Upper extremity&gt;Elbow</a:t>
            </a:r>
          </a:p>
          <a:p>
            <a:pPr lvl="1" fontAlgn="base"/>
            <a:r>
              <a:rPr lang="en-US" dirty="0" smtClean="0">
                <a:sym typeface="Wingdings" panose="05000000000000000000" pitchFamily="2" charset="2"/>
              </a:rPr>
              <a:t>Liver  Abdomen&gt;Liver</a:t>
            </a:r>
          </a:p>
          <a:p>
            <a:pPr lvl="1" fontAlgn="base"/>
            <a:r>
              <a:rPr lang="en-US" dirty="0" err="1" smtClean="0">
                <a:sym typeface="Wingdings" panose="05000000000000000000" pitchFamily="2" charset="2"/>
              </a:rPr>
              <a:t>Diaphragm+Liver</a:t>
            </a:r>
            <a:r>
              <a:rPr lang="en-US" dirty="0">
                <a:sym typeface="Wingdings" panose="05000000000000000000" pitchFamily="2" charset="2"/>
              </a:rPr>
              <a:t>  Chest&gt;Diaphragm &amp; Abdomen&gt;Liver</a:t>
            </a:r>
            <a:endParaRPr lang="en-US" dirty="0" smtClean="0">
              <a:sym typeface="Wingdings" panose="05000000000000000000" pitchFamily="2" charset="2"/>
            </a:endParaRPr>
          </a:p>
          <a:p>
            <a:pPr lvl="1" fontAlgn="base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90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with </a:t>
            </a:r>
            <a:r>
              <a:rPr lang="en-US" dirty="0" err="1" smtClean="0"/>
              <a:t>PhenX</a:t>
            </a:r>
            <a:r>
              <a:rPr lang="en-US" dirty="0" smtClean="0"/>
              <a:t> as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original content from </a:t>
            </a:r>
            <a:r>
              <a:rPr lang="en-US" dirty="0" err="1" smtClean="0"/>
              <a:t>PhenX</a:t>
            </a:r>
            <a:r>
              <a:rPr lang="en-US" dirty="0" smtClean="0"/>
              <a:t> was added to LOINC, it was added with </a:t>
            </a:r>
            <a:r>
              <a:rPr lang="en-US" dirty="0" err="1" smtClean="0"/>
              <a:t>PhenX</a:t>
            </a:r>
            <a:r>
              <a:rPr lang="en-US" dirty="0" smtClean="0"/>
              <a:t> as the Method</a:t>
            </a:r>
          </a:p>
          <a:p>
            <a:r>
              <a:rPr lang="en-US" dirty="0" smtClean="0"/>
              <a:t>As it turns out, most of those terms originated elsewhere</a:t>
            </a:r>
          </a:p>
          <a:p>
            <a:r>
              <a:rPr lang="en-US" dirty="0" smtClean="0"/>
              <a:t>In 2016 began reviewing terms with </a:t>
            </a:r>
            <a:r>
              <a:rPr lang="en-US" dirty="0" err="1" smtClean="0"/>
              <a:t>PhenX</a:t>
            </a:r>
            <a:r>
              <a:rPr lang="en-US" dirty="0" smtClean="0"/>
              <a:t> as a Method</a:t>
            </a:r>
          </a:p>
          <a:p>
            <a:r>
              <a:rPr lang="en-US" dirty="0" smtClean="0"/>
              <a:t>To date, approximately 25% of the terms (1000/4000) have been reviewed and the Method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2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Gone and welcome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/>
              <a:t>214 terms </a:t>
            </a:r>
            <a:r>
              <a:rPr lang="en-US" sz="3200" dirty="0" smtClean="0"/>
              <a:t>deprecated</a:t>
            </a:r>
          </a:p>
          <a:p>
            <a:pPr lvl="1"/>
            <a:r>
              <a:rPr lang="en-US" sz="3000" dirty="0" smtClean="0"/>
              <a:t>Terms created with method IB, upon further review found to be IA</a:t>
            </a:r>
          </a:p>
          <a:p>
            <a:pPr lvl="1"/>
            <a:r>
              <a:rPr lang="en-US" sz="3000" dirty="0" smtClean="0"/>
              <a:t>Ambiguous radiology terms</a:t>
            </a:r>
            <a:endParaRPr lang="en-US" sz="3000" dirty="0"/>
          </a:p>
          <a:p>
            <a:r>
              <a:rPr lang="en-US" sz="3200" dirty="0"/>
              <a:t>31 terms </a:t>
            </a:r>
            <a:r>
              <a:rPr lang="en-US" sz="3200" dirty="0" err="1" smtClean="0"/>
              <a:t>undeprecated</a:t>
            </a:r>
            <a:endParaRPr lang="en-US" sz="3200" dirty="0" smtClean="0"/>
          </a:p>
          <a:p>
            <a:pPr lvl="1"/>
            <a:r>
              <a:rPr lang="en-US" sz="3000" dirty="0" smtClean="0"/>
              <a:t>XR calcaneus terms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5707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LOINC 2.59 Patch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NEW CONTENT</a:t>
            </a:r>
          </a:p>
          <a:p>
            <a:r>
              <a:rPr lang="en-US" dirty="0" smtClean="0"/>
              <a:t>Fixed 3 issues</a:t>
            </a:r>
          </a:p>
          <a:p>
            <a:pPr lvl="1"/>
            <a:r>
              <a:rPr lang="en-US" dirty="0"/>
              <a:t>Populated the EXTERNAL_COPYRIGHT_NOTICE field </a:t>
            </a:r>
            <a:r>
              <a:rPr lang="en-US" dirty="0" smtClean="0"/>
              <a:t>in </a:t>
            </a:r>
            <a:r>
              <a:rPr lang="en-US" dirty="0"/>
              <a:t>the main LOINC table for 390 </a:t>
            </a:r>
            <a:r>
              <a:rPr lang="en-US" dirty="0" smtClean="0"/>
              <a:t>new NIH </a:t>
            </a:r>
            <a:r>
              <a:rPr lang="en-US" dirty="0"/>
              <a:t>Toolbox-related </a:t>
            </a:r>
            <a:r>
              <a:rPr lang="en-US" dirty="0" smtClean="0"/>
              <a:t>terms where it was inadvertently left out</a:t>
            </a:r>
            <a:endParaRPr lang="en-US" dirty="0"/>
          </a:p>
          <a:p>
            <a:pPr lvl="1"/>
            <a:r>
              <a:rPr lang="en-US" dirty="0" smtClean="0"/>
              <a:t>Fixed </a:t>
            </a:r>
            <a:r>
              <a:rPr lang="en-US" dirty="0"/>
              <a:t>truncated text in the description and copyright notice fields on the ANSWERS tab in the LOINC panels and forms </a:t>
            </a:r>
            <a:r>
              <a:rPr lang="en-US" dirty="0" smtClean="0"/>
              <a:t>file</a:t>
            </a:r>
            <a:endParaRPr lang="en-US" dirty="0"/>
          </a:p>
          <a:p>
            <a:pPr lvl="1"/>
            <a:r>
              <a:rPr lang="en-US" dirty="0" smtClean="0"/>
              <a:t>Fixed </a:t>
            </a:r>
            <a:r>
              <a:rPr lang="en-US" dirty="0"/>
              <a:t>LOINC Document Ontology part mappings for 359 LOINC terms in the LOINC document ontology </a:t>
            </a:r>
            <a:r>
              <a:rPr lang="en-US" dirty="0" smtClean="0"/>
              <a:t>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68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Thank you!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2,500+ new LOINC terms</a:t>
            </a:r>
          </a:p>
          <a:p>
            <a:r>
              <a:rPr lang="en-US" sz="3600" dirty="0" smtClean="0"/>
              <a:t>Edits to 11,000+ </a:t>
            </a:r>
            <a:r>
              <a:rPr lang="en-US" sz="3600" dirty="0"/>
              <a:t>existing </a:t>
            </a:r>
            <a:r>
              <a:rPr lang="en-US" sz="3600" dirty="0" smtClean="0"/>
              <a:t>terms or related fields</a:t>
            </a:r>
          </a:p>
          <a:p>
            <a:pPr lvl="1"/>
            <a:r>
              <a:rPr lang="en-US" sz="3400" dirty="0" smtClean="0"/>
              <a:t>Majority are RAD or fields such as the description</a:t>
            </a:r>
          </a:p>
          <a:p>
            <a:r>
              <a:rPr lang="en-US" sz="3600" dirty="0" smtClean="0"/>
              <a:t>215 </a:t>
            </a:r>
            <a:r>
              <a:rPr lang="en-US" sz="3600" dirty="0" smtClean="0"/>
              <a:t>terms deprecated</a:t>
            </a:r>
          </a:p>
          <a:p>
            <a:r>
              <a:rPr lang="en-US" sz="3600" dirty="0" smtClean="0"/>
              <a:t>31 terms </a:t>
            </a:r>
            <a:r>
              <a:rPr lang="en-US" sz="3600" dirty="0" err="1" smtClean="0"/>
              <a:t>undeprecated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February </a:t>
            </a:r>
            <a:r>
              <a:rPr lang="en-US" sz="3600" dirty="0" smtClean="0"/>
              <a:t>2017 </a:t>
            </a:r>
            <a:r>
              <a:rPr lang="en-US" sz="3600" dirty="0" smtClean="0"/>
              <a:t>2.59 patch </a:t>
            </a:r>
            <a:r>
              <a:rPr lang="en-US" sz="3600" dirty="0" smtClean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345193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New lab terms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3300" dirty="0" smtClean="0"/>
              <a:t>650+</a:t>
            </a:r>
          </a:p>
          <a:p>
            <a:pPr lvl="1" fontAlgn="base"/>
            <a:r>
              <a:rPr lang="en-US" sz="2800" dirty="0" smtClean="0"/>
              <a:t>100+ </a:t>
            </a:r>
            <a:r>
              <a:rPr lang="en-US" sz="2800" dirty="0" smtClean="0"/>
              <a:t>each Chemistry, Serology</a:t>
            </a:r>
            <a:endParaRPr lang="en-US" sz="2800" dirty="0" smtClean="0"/>
          </a:p>
          <a:p>
            <a:pPr lvl="1" fontAlgn="base"/>
            <a:r>
              <a:rPr lang="en-US" sz="2800" dirty="0" smtClean="0"/>
              <a:t>~50 </a:t>
            </a:r>
            <a:r>
              <a:rPr lang="en-US" sz="2800" dirty="0" smtClean="0"/>
              <a:t>each Molecular pathology, Allergy, Microbiology, Drug/</a:t>
            </a:r>
            <a:r>
              <a:rPr lang="en-US" sz="2800" dirty="0" err="1" smtClean="0"/>
              <a:t>tox</a:t>
            </a:r>
            <a:endParaRPr lang="en-US" sz="2800" dirty="0" smtClean="0"/>
          </a:p>
          <a:p>
            <a:pPr lvl="1" fontAlgn="base"/>
            <a:r>
              <a:rPr lang="en-US" sz="2800" dirty="0" smtClean="0"/>
              <a:t>10-20 </a:t>
            </a:r>
            <a:r>
              <a:rPr lang="en-US" sz="2800" dirty="0" smtClean="0"/>
              <a:t>each, Antibiotic resistance, Hematology, </a:t>
            </a:r>
            <a:r>
              <a:rPr lang="en-US" sz="2800" dirty="0" err="1" smtClean="0"/>
              <a:t>Coag</a:t>
            </a:r>
            <a:endParaRPr lang="en-US" sz="28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823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Lab highlights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6532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New HEDIS panels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Emerging </a:t>
            </a:r>
            <a:r>
              <a:rPr lang="en-US" sz="2800" dirty="0" err="1"/>
              <a:t>Borrelia</a:t>
            </a:r>
            <a:r>
              <a:rPr lang="en-US" sz="2800" dirty="0"/>
              <a:t> species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54784"/>
            <a:ext cx="5410200" cy="2236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4876800"/>
            <a:ext cx="82867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1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Lab highlights (cont.)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62100"/>
            <a:ext cx="8839200" cy="4465320"/>
          </a:xfrm>
        </p:spPr>
        <p:txBody>
          <a:bodyPr numCol="1">
            <a:normAutofit/>
          </a:bodyPr>
          <a:lstStyle/>
          <a:p>
            <a:r>
              <a:rPr lang="en-US" sz="2400" dirty="0" smtClean="0"/>
              <a:t>Cancer genetics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Terms for structured clinical genomics reporting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305800" cy="2214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181600"/>
            <a:ext cx="67437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7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810"/>
            <a:ext cx="8229600" cy="1143000"/>
          </a:xfrm>
        </p:spPr>
        <p:txBody>
          <a:bodyPr/>
          <a:lstStyle/>
          <a:p>
            <a:r>
              <a:rPr lang="en-US" dirty="0" smtClean="0"/>
              <a:t>New clinical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8912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000" dirty="0" smtClean="0"/>
              <a:t>1791</a:t>
            </a:r>
          </a:p>
          <a:p>
            <a:pPr lvl="1" fontAlgn="base"/>
            <a:r>
              <a:rPr lang="en-US" sz="2800" dirty="0" smtClean="0"/>
              <a:t>1000</a:t>
            </a:r>
            <a:r>
              <a:rPr lang="en-US" sz="2800" dirty="0" smtClean="0"/>
              <a:t>+ document ontology</a:t>
            </a:r>
          </a:p>
          <a:p>
            <a:pPr lvl="1" fontAlgn="base"/>
            <a:r>
              <a:rPr lang="en-US" sz="2800" dirty="0"/>
              <a:t>Radiology</a:t>
            </a:r>
          </a:p>
          <a:p>
            <a:pPr lvl="2" fontAlgn="base"/>
            <a:r>
              <a:rPr lang="en-US" sz="2600" dirty="0"/>
              <a:t>XR</a:t>
            </a:r>
          </a:p>
          <a:p>
            <a:pPr lvl="2" fontAlgn="base"/>
            <a:r>
              <a:rPr lang="en-US" sz="2600" dirty="0"/>
              <a:t>CT</a:t>
            </a:r>
          </a:p>
          <a:p>
            <a:pPr lvl="1" fontAlgn="base"/>
            <a:r>
              <a:rPr lang="en-US" sz="2800" dirty="0" smtClean="0"/>
              <a:t>Cardiac </a:t>
            </a:r>
            <a:r>
              <a:rPr lang="en-US" sz="2800" dirty="0" smtClean="0"/>
              <a:t>nuclear medicine quantitative terms</a:t>
            </a:r>
          </a:p>
          <a:p>
            <a:pPr lvl="1" fontAlgn="base"/>
            <a:r>
              <a:rPr lang="en-US" sz="2800" dirty="0" smtClean="0"/>
              <a:t>CDC </a:t>
            </a:r>
            <a:r>
              <a:rPr lang="en-US" sz="2800" dirty="0" smtClean="0"/>
              <a:t>case </a:t>
            </a:r>
            <a:r>
              <a:rPr lang="en-US" sz="2800" dirty="0" smtClean="0"/>
              <a:t>reporting</a:t>
            </a:r>
          </a:p>
          <a:p>
            <a:pPr lvl="1" fontAlgn="base"/>
            <a:r>
              <a:rPr lang="en-US" sz="2800" dirty="0" err="1" smtClean="0"/>
              <a:t>PCORnet</a:t>
            </a:r>
            <a:r>
              <a:rPr lang="en-US" sz="2800" dirty="0" smtClean="0"/>
              <a:t> Common Data Model v3.0</a:t>
            </a:r>
          </a:p>
          <a:p>
            <a:pPr lvl="1" fontAlgn="base"/>
            <a:r>
              <a:rPr lang="en-US" sz="2800" dirty="0" smtClean="0"/>
              <a:t>IEEE terms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832938"/>
            <a:ext cx="1846142" cy="212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810"/>
            <a:ext cx="8229600" cy="1143000"/>
          </a:xfrm>
        </p:spPr>
        <p:txBody>
          <a:bodyPr/>
          <a:lstStyle/>
          <a:p>
            <a:r>
              <a:rPr lang="en-US" dirty="0" smtClean="0"/>
              <a:t>Document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Lots of new terms with </a:t>
            </a:r>
            <a:r>
              <a:rPr lang="en-US" dirty="0"/>
              <a:t>different {role</a:t>
            </a:r>
            <a:r>
              <a:rPr lang="en-US" dirty="0" smtClean="0"/>
              <a:t>} and {setting} values</a:t>
            </a:r>
          </a:p>
          <a:p>
            <a:pPr marL="0" indent="0" fontAlgn="base">
              <a:buNone/>
            </a:pPr>
            <a:r>
              <a:rPr lang="en-US" dirty="0" smtClean="0"/>
              <a:t>	</a:t>
            </a:r>
            <a:r>
              <a:rPr lang="en-US" sz="2400" dirty="0" smtClean="0"/>
              <a:t>Existing:</a:t>
            </a:r>
          </a:p>
          <a:p>
            <a:pPr marL="393192" lvl="1" indent="0" fontAlgn="base">
              <a:buNone/>
            </a:pPr>
            <a:r>
              <a:rPr lang="en-US" sz="1900" dirty="0" smtClean="0"/>
              <a:t>28628-6	Note  Find  Pt  {Setting}  Doc  </a:t>
            </a:r>
            <a:r>
              <a:rPr lang="en-US" sz="1900" b="1" dirty="0" smtClean="0"/>
              <a:t>Psychiatry</a:t>
            </a:r>
          </a:p>
          <a:p>
            <a:pPr marL="393192" lvl="1" indent="0" fontAlgn="base">
              <a:buNone/>
            </a:pPr>
            <a:r>
              <a:rPr lang="en-US" sz="2600" dirty="0" smtClean="0"/>
              <a:t>	</a:t>
            </a:r>
            <a:r>
              <a:rPr lang="en-US" dirty="0" smtClean="0"/>
              <a:t>New:</a:t>
            </a:r>
          </a:p>
          <a:p>
            <a:pPr marL="393192" lvl="1" indent="0" fontAlgn="base">
              <a:buNone/>
            </a:pPr>
            <a:r>
              <a:rPr lang="en-US" sz="1900" dirty="0" smtClean="0"/>
              <a:t>83882-1	Note  Find  Pt  {Setting}  Doc  </a:t>
            </a:r>
            <a:r>
              <a:rPr lang="en-US" sz="1900" b="1" dirty="0" err="1" smtClean="0"/>
              <a:t>Psychiatry.interdisciplinary</a:t>
            </a:r>
            <a:endParaRPr lang="en-US" sz="1900" b="1" dirty="0" smtClean="0"/>
          </a:p>
          <a:p>
            <a:pPr marL="393192" lvl="1" indent="0" fontAlgn="base">
              <a:buNone/>
            </a:pPr>
            <a:r>
              <a:rPr lang="en-US" sz="1900" dirty="0" smtClean="0"/>
              <a:t>83881-3	Note  Find  Pt  {Setting}  Doc  </a:t>
            </a:r>
            <a:r>
              <a:rPr lang="en-US" sz="1900" b="1" dirty="0" err="1" smtClean="0"/>
              <a:t>Psychiatry.case</a:t>
            </a:r>
            <a:r>
              <a:rPr lang="en-US" sz="1900" b="1" dirty="0" smtClean="0"/>
              <a:t> manager</a:t>
            </a:r>
          </a:p>
          <a:p>
            <a:pPr marL="393192" lvl="1" indent="0" fontAlgn="base">
              <a:buNone/>
            </a:pPr>
            <a:endParaRPr lang="en-US" sz="1900" dirty="0" smtClean="0"/>
          </a:p>
          <a:p>
            <a:pPr marL="0" indent="0" fontAlgn="base">
              <a:buNone/>
            </a:pPr>
            <a:r>
              <a:rPr lang="en-US" sz="2400" dirty="0" smtClean="0"/>
              <a:t>	Existing</a:t>
            </a:r>
            <a:r>
              <a:rPr lang="en-US" sz="2400" dirty="0"/>
              <a:t>:</a:t>
            </a:r>
          </a:p>
          <a:p>
            <a:pPr marL="393192" lvl="1" indent="0" fontAlgn="base">
              <a:buNone/>
            </a:pPr>
            <a:r>
              <a:rPr lang="en-US" sz="2000" dirty="0"/>
              <a:t>68672-5	Note  Find  Pt  </a:t>
            </a:r>
            <a:r>
              <a:rPr lang="en-US" sz="2000" b="1" dirty="0" smtClean="0"/>
              <a:t>Skilled nursing facility</a:t>
            </a:r>
            <a:r>
              <a:rPr lang="en-US" sz="2000" dirty="0" smtClean="0"/>
              <a:t>  </a:t>
            </a:r>
            <a:r>
              <a:rPr lang="en-US" sz="2000" dirty="0"/>
              <a:t>Doc  </a:t>
            </a:r>
            <a:r>
              <a:rPr lang="en-US" sz="2000" dirty="0" smtClean="0"/>
              <a:t>Geriatric medicine</a:t>
            </a:r>
            <a:endParaRPr lang="en-US" sz="2000" dirty="0"/>
          </a:p>
          <a:p>
            <a:pPr marL="393192" lvl="1" indent="0" fontAlgn="base">
              <a:buNone/>
            </a:pPr>
            <a:r>
              <a:rPr lang="en-US" sz="2600" dirty="0"/>
              <a:t>	</a:t>
            </a:r>
            <a:r>
              <a:rPr lang="en-US" dirty="0"/>
              <a:t>New:</a:t>
            </a:r>
          </a:p>
          <a:p>
            <a:pPr marL="393192" lvl="1" indent="0" fontAlgn="base">
              <a:buNone/>
            </a:pPr>
            <a:r>
              <a:rPr lang="en-US" sz="2000" dirty="0"/>
              <a:t>84123-9	Note  Find  </a:t>
            </a:r>
            <a:r>
              <a:rPr lang="en-US" sz="2000" dirty="0" smtClean="0"/>
              <a:t>Pt  </a:t>
            </a:r>
            <a:r>
              <a:rPr lang="en-US" sz="2000" b="1" dirty="0" smtClean="0"/>
              <a:t>Telephone encounter     </a:t>
            </a:r>
            <a:r>
              <a:rPr lang="en-US" sz="2000" dirty="0" smtClean="0"/>
              <a:t>Doc  Geriatric medicine</a:t>
            </a:r>
            <a:endParaRPr lang="en-US" sz="2000" dirty="0"/>
          </a:p>
          <a:p>
            <a:pPr marL="393192" lvl="1" indent="0" fontAlgn="base">
              <a:buNone/>
            </a:pPr>
            <a:r>
              <a:rPr lang="en-US" sz="2000" dirty="0" smtClean="0"/>
              <a:t>84113-0</a:t>
            </a:r>
            <a:r>
              <a:rPr lang="en-US" sz="2000" dirty="0"/>
              <a:t>	Note  Find  Pt  </a:t>
            </a:r>
            <a:r>
              <a:rPr lang="en-US" sz="2000" b="1" dirty="0" smtClean="0"/>
              <a:t>Patient’s home</a:t>
            </a:r>
            <a:r>
              <a:rPr lang="en-US" sz="2000" dirty="0" smtClean="0"/>
              <a:t>	          Doc  </a:t>
            </a:r>
            <a:r>
              <a:rPr lang="en-US" sz="2000" dirty="0"/>
              <a:t>Geriatric </a:t>
            </a:r>
            <a:r>
              <a:rPr lang="en-US" sz="2000" dirty="0" smtClean="0"/>
              <a:t>medicine</a:t>
            </a:r>
            <a:endParaRPr lang="en-US" sz="2000" dirty="0"/>
          </a:p>
          <a:p>
            <a:pPr marL="393192" lvl="1" indent="0" fontAlgn="base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832938"/>
            <a:ext cx="1846142" cy="212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7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Update on IEEE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8229600" cy="4617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LOINC-IEEE mapping freely available with login on:</a:t>
            </a:r>
          </a:p>
          <a:p>
            <a:pPr lvl="1"/>
            <a:r>
              <a:rPr lang="en-US" dirty="0" smtClean="0"/>
              <a:t>LOINC website as accessory </a:t>
            </a:r>
            <a:r>
              <a:rPr lang="en-US" dirty="0"/>
              <a:t>file (http://</a:t>
            </a:r>
            <a:r>
              <a:rPr lang="en-US" dirty="0" smtClean="0"/>
              <a:t>loinc.org/downloads)</a:t>
            </a:r>
          </a:p>
          <a:p>
            <a:pPr lvl="1"/>
            <a:r>
              <a:rPr lang="en-US" dirty="0" smtClean="0"/>
              <a:t>NIST RTMMS site (</a:t>
            </a:r>
            <a:r>
              <a:rPr lang="en-US" dirty="0">
                <a:hlinkClick r:id="rId2"/>
              </a:rPr>
              <a:t>https://rtmms.nist.gov/rtmms/index.htm#!</a:t>
            </a:r>
            <a:r>
              <a:rPr lang="en-US" dirty="0" smtClean="0">
                <a:hlinkClick r:id="rId2"/>
              </a:rPr>
              <a:t>hrosetta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Also can search in </a:t>
            </a:r>
            <a:r>
              <a:rPr lang="en-US" dirty="0"/>
              <a:t>RELMA </a:t>
            </a:r>
            <a:r>
              <a:rPr lang="en-US" dirty="0" smtClean="0"/>
              <a:t>or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search.loinc.org</a:t>
            </a:r>
            <a:r>
              <a:rPr lang="en-US" dirty="0" smtClean="0"/>
              <a:t> for:</a:t>
            </a:r>
          </a:p>
          <a:p>
            <a:pPr marL="393192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relatedcodes:IEEE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relatedcodes:MDC_REL_HUMIDITY_MICROENV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2.58 includes about 590 mappings between 568 LOINC terms and 578 IEEE concepts</a:t>
            </a:r>
          </a:p>
          <a:p>
            <a:r>
              <a:rPr lang="en-US" dirty="0" smtClean="0"/>
              <a:t>Content covers 70+% of concepts 11073-10101 and -10101a</a:t>
            </a:r>
          </a:p>
          <a:p>
            <a:r>
              <a:rPr lang="en-US" dirty="0" smtClean="0"/>
              <a:t>Working closely with the HL7/IEEE workgroup on 10101b and 10101c content…will likely be balloted in 2017, then added to LOINC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1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RSNA update (short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date, all of the CT, MRI, NM, PT, US and XR terms in the core RSNA playbook have been mapped to LOINC codes</a:t>
            </a:r>
          </a:p>
          <a:p>
            <a:r>
              <a:rPr lang="en-US" dirty="0" smtClean="0"/>
              <a:t>Just finishing RF work – new challenges with each modality</a:t>
            </a:r>
          </a:p>
          <a:p>
            <a:r>
              <a:rPr lang="en-US" dirty="0" smtClean="0"/>
              <a:t>~100 new radiology terms in 2.56 to match core playbook XR content</a:t>
            </a:r>
          </a:p>
          <a:p>
            <a:r>
              <a:rPr lang="en-US" dirty="0" smtClean="0"/>
              <a:t>LOINC-Playbook mapping available on LOINC website as accessory file, also can search in RELMA or </a:t>
            </a:r>
            <a:r>
              <a:rPr lang="en-US" dirty="0" smtClean="0">
                <a:hlinkClick r:id="rId2"/>
              </a:rPr>
              <a:t>https://search.loinc.org</a:t>
            </a:r>
            <a:r>
              <a:rPr lang="en-US" dirty="0" smtClean="0"/>
              <a:t> for:</a:t>
            </a:r>
          </a:p>
          <a:p>
            <a:pPr marL="393192" lvl="1" indent="0">
              <a:buNone/>
            </a:pPr>
            <a:r>
              <a:rPr lang="en-US" dirty="0" smtClean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relatedcodes:rpid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or relatedcodes:rpid86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2691</TotalTime>
  <Words>600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Courier New</vt:lpstr>
      <vt:lpstr>Wingdings</vt:lpstr>
      <vt:lpstr>Wingdings 2</vt:lpstr>
      <vt:lpstr>Flow</vt:lpstr>
      <vt:lpstr>LOINC 2.58 content updates in the December 2016 (and 2.59 February 2017 patch)</vt:lpstr>
      <vt:lpstr>Overview</vt:lpstr>
      <vt:lpstr>New lab terms</vt:lpstr>
      <vt:lpstr>Lab highlights</vt:lpstr>
      <vt:lpstr>Lab highlights (cont.)</vt:lpstr>
      <vt:lpstr>New clinical terms</vt:lpstr>
      <vt:lpstr>Document ontology</vt:lpstr>
      <vt:lpstr>Update on IEEE collaboration</vt:lpstr>
      <vt:lpstr>RSNA update (short version)</vt:lpstr>
      <vt:lpstr>Term edits</vt:lpstr>
      <vt:lpstr>Highlights of term edits</vt:lpstr>
      <vt:lpstr>Radiology term edits</vt:lpstr>
      <vt:lpstr>Terms with PhenX as Method</vt:lpstr>
      <vt:lpstr>Gone and welcome back</vt:lpstr>
      <vt:lpstr>LOINC 2.59 Patch release</vt:lpstr>
      <vt:lpstr>Thank you!  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change highlights for LOINC 2.53</dc:title>
  <dc:creator>Abhyankar, Swapna</dc:creator>
  <cp:lastModifiedBy>Abhyankar, Swapna</cp:lastModifiedBy>
  <cp:revision>109</cp:revision>
  <dcterms:created xsi:type="dcterms:W3CDTF">2015-12-03T00:39:59Z</dcterms:created>
  <dcterms:modified xsi:type="dcterms:W3CDTF">2017-03-09T16:09:34Z</dcterms:modified>
</cp:coreProperties>
</file>